
<file path=[Content_Types].xml><?xml version="1.0" encoding="utf-8"?>
<Types xmlns="http://schemas.openxmlformats.org/package/2006/content-types">
  <Default Extension="gif" ContentType="image/gif"/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07" r:id="rId2"/>
    <p:sldId id="256" r:id="rId3"/>
    <p:sldId id="257" r:id="rId4"/>
    <p:sldId id="299" r:id="rId5"/>
    <p:sldId id="302" r:id="rId6"/>
    <p:sldId id="284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7" d="100"/>
          <a:sy n="107" d="100"/>
        </p:scale>
        <p:origin x="7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4879FD-8337-4010-9B93-9A0A00956A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1861FF1-94B4-421B-A4EF-A54F0660D5A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7FDBC9-9CA6-4BCB-8CB4-237C193B52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3573D-E4D1-4219-AFD4-6BF2CF9EE7E4}" type="datetimeFigureOut">
              <a:rPr lang="en-US" smtClean="0"/>
              <a:t>9/18/2023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63496B-C21E-4F7D-B3FF-E254ECEB20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6B121B-9203-47B0-877B-5058BD8B55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95FD8-47B1-4A83-A45B-4158603197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85316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9CC2AE-1BE9-423F-9E47-D8CD090898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603001E-C8C8-47CA-B23D-54CFD4A1199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9A3359-C067-4F52-B0E8-1D69909450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3573D-E4D1-4219-AFD4-6BF2CF9EE7E4}" type="datetimeFigureOut">
              <a:rPr lang="en-US" smtClean="0"/>
              <a:t>9/18/2023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AA3B5B-CD91-4979-82D9-720A940390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E73C96-4DAE-4234-842D-3DC11C61A9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95FD8-47B1-4A83-A45B-4158603197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10801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0884831-A945-4794-9B65-19A9B78367D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E8229C2-C339-4E11-88DD-4F626965842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325AC5-7ADA-4F57-B3F0-BFBFFD88C1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3573D-E4D1-4219-AFD4-6BF2CF9EE7E4}" type="datetimeFigureOut">
              <a:rPr lang="en-US" smtClean="0"/>
              <a:t>9/18/2023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050030-43A4-4781-B45F-F6BEE3F15F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237159-94F8-42D3-A629-7A7729D0CC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95FD8-47B1-4A83-A45B-4158603197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28098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5353BA-9EFF-4472-AE56-2063579318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B3D9AD-C26F-422C-A01C-97951D031C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F1BDAC-8A39-4CED-B00A-17315E10F2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3573D-E4D1-4219-AFD4-6BF2CF9EE7E4}" type="datetimeFigureOut">
              <a:rPr lang="en-US" smtClean="0"/>
              <a:t>9/18/2023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CE6CF0-5070-4CD4-92F9-89348479F4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862D05-5C00-4DCC-A47F-DCDA232F77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95FD8-47B1-4A83-A45B-4158603197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56618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CD12CA-EB80-46CD-B141-EE7F8FE587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4DAFB67-408D-4BD7-BB64-46CCF2F6ED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D4059B-6DFA-471D-BAE3-D2CBD84A49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3573D-E4D1-4219-AFD4-6BF2CF9EE7E4}" type="datetimeFigureOut">
              <a:rPr lang="en-US" smtClean="0"/>
              <a:t>9/18/2023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D9C8C9-48EA-40D9-AE0A-AAF1AE2EAE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801B71-1B36-4ED2-ACB3-80CF3BB0D2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95FD8-47B1-4A83-A45B-4158603197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59195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4905C8-177F-4991-9C87-62FEB22A48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B219A9-F71F-44BE-BD13-3AF713FB9B7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272F8E9-FA8A-4C02-9B2B-FD1307B8B5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BBF8BEA-4F8F-4C12-8B66-D41ED0AD61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3573D-E4D1-4219-AFD4-6BF2CF9EE7E4}" type="datetimeFigureOut">
              <a:rPr lang="en-US" smtClean="0"/>
              <a:t>9/18/2023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BF5E6C4-12BA-4535-B56D-025084CA6C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744E750-7F03-410A-B42B-A1BBDB9BAB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95FD8-47B1-4A83-A45B-4158603197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01074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993305-E706-4A48-89EB-E43BE6CB7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A8E3E1-FEC4-4E2F-A8DA-400B526BDB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E5BC0DC-36DE-4D09-B712-D09E56A438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AF80B20-700A-477B-88A9-ADA389BA3F3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2359180-BC83-476D-80D9-D075DF2480A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3487377-45C2-4AB2-9AD4-0CE9462377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3573D-E4D1-4219-AFD4-6BF2CF9EE7E4}" type="datetimeFigureOut">
              <a:rPr lang="en-US" smtClean="0"/>
              <a:t>9/18/2023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F1B7786-10A0-4A5C-AC9F-EAD7550B0E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1E1B88A-9181-4D1A-89C3-B2A7525530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95FD8-47B1-4A83-A45B-4158603197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33312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2DE97B-C1B0-475F-8F9D-555E342E1B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741492-AB42-4756-9131-0C602ADB67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3573D-E4D1-4219-AFD4-6BF2CF9EE7E4}" type="datetimeFigureOut">
              <a:rPr lang="en-US" smtClean="0"/>
              <a:t>9/18/2023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0E8F55A-D7D8-48B3-BB38-D375B884C7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FBFF43D-53CF-4200-8B0E-8BD51EA11D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95FD8-47B1-4A83-A45B-4158603197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9954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B4D8605-430F-4E67-919E-1AD8E92F3F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3573D-E4D1-4219-AFD4-6BF2CF9EE7E4}" type="datetimeFigureOut">
              <a:rPr lang="en-US" smtClean="0"/>
              <a:t>9/18/2023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B9EC474-4C7C-4E3E-AC45-43BFC67D2B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AB95BA-6673-40FD-B9C6-829B7F816A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95FD8-47B1-4A83-A45B-4158603197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05010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CDC441-CA98-4DDD-9CBC-6AD942F8D0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6F11EB-D07F-4C75-819A-98F5275D17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23BE732-7FF6-4270-9D88-0E07243970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E224753-F6A0-4C68-A391-9EBBEEE8C5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3573D-E4D1-4219-AFD4-6BF2CF9EE7E4}" type="datetimeFigureOut">
              <a:rPr lang="en-US" smtClean="0"/>
              <a:t>9/18/2023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5E07B09-7AF5-4BD2-9934-6A2A1459C4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853A266-3F0C-4DC2-9FEE-6E67B7677C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95FD8-47B1-4A83-A45B-4158603197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40675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927D57-1022-43C5-9546-A5D3D7D06B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5443200-17E9-434F-B7BF-AA4DAC82EAE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4A51B9A-92D5-477F-92EC-491AF484813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B2C3CEB-04F9-44E5-B8C6-99F80FEE80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3573D-E4D1-4219-AFD4-6BF2CF9EE7E4}" type="datetimeFigureOut">
              <a:rPr lang="en-US" smtClean="0"/>
              <a:t>9/18/2023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E83B4EC-781C-4F8F-A277-DC012460E0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ADD03BF-4A25-4751-A0CA-CCF0B458E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95FD8-47B1-4A83-A45B-4158603197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0941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5D8268A-5923-41B6-8CCD-B489F50C05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2778C9E-AA4C-46CB-9F95-91FFA64739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3B391B-8AB1-4AA3-8F9D-5BCDA59ABB0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93573D-E4D1-4219-AFD4-6BF2CF9EE7E4}" type="datetimeFigureOut">
              <a:rPr lang="en-US" smtClean="0"/>
              <a:t>9/18/2023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959466-9726-416C-88D2-D35408D5813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5A8E01-961A-4488-9886-AD736417361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C95FD8-47B1-4A83-A45B-4158603197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37925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2.png"/><Relationship Id="rId4" Type="http://schemas.openxmlformats.org/officeDocument/2006/relationships/image" Target="../media/image1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5" Type="http://schemas.openxmlformats.org/officeDocument/2006/relationships/image" Target="../media/image2.png"/><Relationship Id="rId4" Type="http://schemas.openxmlformats.org/officeDocument/2006/relationships/image" Target="../media/image4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2.png"/><Relationship Id="rId5" Type="http://schemas.microsoft.com/office/2007/relationships/hdphoto" Target="../media/hdphoto1.wdp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5" Type="http://schemas.openxmlformats.org/officeDocument/2006/relationships/image" Target="../media/image2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2.png"/><Relationship Id="rId5" Type="http://schemas.openxmlformats.org/officeDocument/2006/relationships/image" Target="../media/image8.gif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mage result for welcome colledge+aimation">
            <a:extLst>
              <a:ext uri="{FF2B5EF4-FFF2-40B4-BE49-F238E27FC236}">
                <a16:creationId xmlns:a16="http://schemas.microsoft.com/office/drawing/2014/main" id="{B455D135-3608-CBED-A0A0-1B4796B3B1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2348881"/>
            <a:ext cx="9635466" cy="33876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E22E49E-9250-DF99-3760-A20F34CC710E}"/>
              </a:ext>
            </a:extLst>
          </p:cNvPr>
          <p:cNvSpPr txBox="1"/>
          <p:nvPr/>
        </p:nvSpPr>
        <p:spPr>
          <a:xfrm>
            <a:off x="2567608" y="764704"/>
            <a:ext cx="8064896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fontAlgn="base">
              <a:buClr>
                <a:srgbClr val="FF0000"/>
              </a:buClr>
              <a:buSzPct val="108000"/>
            </a:pPr>
            <a:r>
              <a:rPr lang="en-US" sz="8800" b="1" dirty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New Students</a:t>
            </a:r>
            <a:endParaRPr lang="en-US" sz="8800" dirty="0">
              <a:solidFill>
                <a:srgbClr val="FF33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F519F5F4-365F-3965-ACED-4C4DC4325D4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842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8183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147"/>
    </mc:Choice>
    <mc:Fallback xmlns="">
      <p:transition spd="slow" advTm="2114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3446" y="116632"/>
            <a:ext cx="8857051" cy="6624736"/>
          </a:xfrm>
          <a:prstGeom prst="rect">
            <a:avLst/>
          </a:prstGeom>
          <a:ln w="88900" cap="sq" cmpd="thickThin">
            <a:solidFill>
              <a:srgbClr val="FF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1919536" y="21832"/>
            <a:ext cx="8496944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lnSpc>
                <a:spcPct val="150000"/>
              </a:lnSpc>
            </a:pPr>
            <a:endParaRPr lang="en-US" sz="32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fontAlgn="base">
              <a:lnSpc>
                <a:spcPct val="150000"/>
              </a:lnSpc>
            </a:pPr>
            <a:endParaRPr lang="en-US" sz="32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fontAlgn="base">
              <a:lnSpc>
                <a:spcPct val="150000"/>
              </a:lnSpc>
            </a:pPr>
            <a:endParaRPr lang="en-US" sz="32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fontAlgn="base">
              <a:lnSpc>
                <a:spcPct val="150000"/>
              </a:lnSpc>
            </a:pPr>
            <a:r>
              <a:rPr lang="en-US" sz="32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           By:</a:t>
            </a:r>
          </a:p>
          <a:p>
            <a:pPr algn="ctr" fontAlgn="base">
              <a:lnSpc>
                <a:spcPct val="150000"/>
              </a:lnSpc>
            </a:pPr>
            <a:r>
              <a:rPr lang="en-US" sz="36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                        </a:t>
            </a:r>
            <a:r>
              <a:rPr lang="en-US" sz="3600" b="1" i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Dr.Suroor</a:t>
            </a:r>
            <a:r>
              <a:rPr lang="en-US" sz="36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Moaid </a:t>
            </a:r>
            <a:r>
              <a:rPr lang="en-US" sz="3600" b="1" i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Dawood</a:t>
            </a:r>
            <a:endParaRPr lang="en-US" sz="3600" i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fontAlgn="base">
              <a:lnSpc>
                <a:spcPct val="150000"/>
              </a:lnSpc>
            </a:pPr>
            <a:r>
              <a:rPr lang="en-US" sz="36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                        </a:t>
            </a:r>
            <a:r>
              <a:rPr lang="en-US" sz="36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Ph.D. In Electrical Eng.</a:t>
            </a:r>
          </a:p>
          <a:p>
            <a:pPr algn="ctr" fontAlgn="base"/>
            <a:r>
              <a:rPr lang="en-US" sz="36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           BUOG</a:t>
            </a:r>
          </a:p>
          <a:p>
            <a:pPr algn="ctr"/>
            <a:r>
              <a:rPr lang="en-US" sz="36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          2022</a:t>
            </a:r>
            <a:br>
              <a:rPr lang="en-US" sz="36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endParaRPr lang="en-US" sz="36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9BA1B024-CF4F-197B-45D8-6724532F821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842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5065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101"/>
    </mc:Choice>
    <mc:Fallback xmlns="">
      <p:transition spd="slow" advTm="1310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630280" y="441241"/>
            <a:ext cx="6841984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n-US" sz="60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Contents</a:t>
            </a:r>
            <a:endParaRPr lang="en-US" sz="6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571500" indent="-571500" fontAlgn="base">
              <a:buClr>
                <a:srgbClr val="FF0000"/>
              </a:buClr>
              <a:buSzPct val="108000"/>
              <a:buFont typeface="Wingdings" pitchFamily="2" charset="2"/>
              <a:buChar char="v"/>
            </a:pPr>
            <a:r>
              <a:rPr lang="en-US" sz="40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AutoCAD Basics</a:t>
            </a:r>
            <a:endParaRPr lang="en-US" sz="40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571500" indent="-571500" fontAlgn="base">
              <a:buClr>
                <a:srgbClr val="FF0000"/>
              </a:buClr>
              <a:buSzPct val="108000"/>
              <a:buFont typeface="Wingdings" pitchFamily="2" charset="2"/>
              <a:buChar char="v"/>
            </a:pPr>
            <a:r>
              <a:rPr lang="en-US" sz="40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Create New Drawing</a:t>
            </a:r>
            <a:endParaRPr lang="en-US" sz="40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571500" indent="-571500" fontAlgn="base">
              <a:buClr>
                <a:srgbClr val="FF0000"/>
              </a:buClr>
              <a:buSzPct val="108000"/>
              <a:buFont typeface="Wingdings" pitchFamily="2" charset="2"/>
              <a:buChar char="v"/>
            </a:pPr>
            <a:r>
              <a:rPr lang="en-US" sz="40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Modifying Commands</a:t>
            </a:r>
            <a:endParaRPr lang="en-US" sz="40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571500" indent="-571500" fontAlgn="base">
              <a:buClr>
                <a:srgbClr val="FF0000"/>
              </a:buClr>
              <a:buSzPct val="108000"/>
              <a:buFont typeface="Wingdings" pitchFamily="2" charset="2"/>
              <a:buChar char="v"/>
            </a:pPr>
            <a:r>
              <a:rPr lang="en-US" sz="40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Layers</a:t>
            </a:r>
            <a:endParaRPr lang="en-US" sz="40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571500" indent="-571500" fontAlgn="base">
              <a:buClr>
                <a:srgbClr val="FF0000"/>
              </a:buClr>
              <a:buSzPct val="108000"/>
              <a:buFont typeface="Wingdings" pitchFamily="2" charset="2"/>
              <a:buChar char="v"/>
            </a:pPr>
            <a:r>
              <a:rPr lang="en-US" sz="40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Text and Dimensions</a:t>
            </a:r>
            <a:endParaRPr lang="en-US" sz="40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571500" indent="-571500" fontAlgn="base">
              <a:buClr>
                <a:srgbClr val="FF0000"/>
              </a:buClr>
              <a:buSzPct val="108000"/>
              <a:buFont typeface="Wingdings" pitchFamily="2" charset="2"/>
              <a:buChar char="v"/>
            </a:pPr>
            <a:r>
              <a:rPr lang="en-US" sz="40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Isometric</a:t>
            </a:r>
          </a:p>
          <a:p>
            <a:pPr marL="571500" indent="-571500" fontAlgn="base">
              <a:buClr>
                <a:srgbClr val="FF0000"/>
              </a:buClr>
              <a:buSzPct val="108000"/>
              <a:buFont typeface="Wingdings" pitchFamily="2" charset="2"/>
              <a:buChar char="v"/>
            </a:pPr>
            <a:r>
              <a:rPr lang="en-US" sz="40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3D Modeling</a:t>
            </a:r>
            <a:endParaRPr lang="en-US" sz="40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571500" indent="-571500" fontAlgn="base">
              <a:buClr>
                <a:srgbClr val="FF0000"/>
              </a:buClr>
              <a:buSzPct val="108000"/>
              <a:buFont typeface="Wingdings" pitchFamily="2" charset="2"/>
              <a:buChar char="v"/>
            </a:pPr>
            <a:r>
              <a:rPr lang="en-US" sz="40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Printing</a:t>
            </a:r>
          </a:p>
          <a:p>
            <a:pPr marL="571500" indent="-571500" fontAlgn="base">
              <a:buClr>
                <a:srgbClr val="FF0000"/>
              </a:buClr>
              <a:buSzPct val="108000"/>
              <a:buFont typeface="Wingdings" pitchFamily="2" charset="2"/>
              <a:buChar char="v"/>
            </a:pPr>
            <a:r>
              <a:rPr lang="en-US" sz="40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3 D Drawings</a:t>
            </a:r>
            <a:endParaRPr lang="en-US" sz="40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 descr="animated-flower-image-0262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2064" y="2982626"/>
            <a:ext cx="3995936" cy="37461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271B5C63-EC03-C199-4343-A8C5CCABAB5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842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7061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8224"/>
    </mc:Choice>
    <mc:Fallback xmlns="">
      <p:transition spd="slow" advTm="6822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8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1505" y="116632"/>
            <a:ext cx="8928992" cy="6624736"/>
          </a:xfrm>
          <a:prstGeom prst="rect">
            <a:avLst/>
          </a:prstGeom>
          <a:ln w="88900" cap="sq" cmpd="thickThin">
            <a:solidFill>
              <a:srgbClr val="FFFF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9EBB83CE-9483-7DB3-7B08-00875983B16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842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3978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334"/>
    </mc:Choice>
    <mc:Fallback xmlns="">
      <p:transition spd="slow" advTm="733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1504" y="116632"/>
            <a:ext cx="8928992" cy="6658818"/>
          </a:xfrm>
          <a:prstGeom prst="rect">
            <a:avLst/>
          </a:prstGeom>
          <a:ln w="88900" cap="sq" cmpd="thickThin">
            <a:solidFill>
              <a:srgbClr val="FF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57886210-4B42-494C-3895-B859AFD1410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842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5170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1803"/>
    </mc:Choice>
    <mc:Fallback xmlns="">
      <p:transition spd="slow" advTm="5180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3552" y="11971"/>
            <a:ext cx="7992888" cy="67730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 descr="animated-flower-image-0027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2704" y="4670252"/>
            <a:ext cx="2209800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animated-flower-image-0027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20496"/>
            <a:ext cx="2209800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83DB9537-1EFA-1714-9C48-F83A626090C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842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78116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217"/>
    </mc:Choice>
    <mc:Fallback xmlns="">
      <p:transition spd="slow" advTm="1321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44</Words>
  <Application>Microsoft Office PowerPoint</Application>
  <PresentationFormat>Widescreen</PresentationFormat>
  <Paragraphs>19</Paragraphs>
  <Slides>6</Slides>
  <Notes>0</Notes>
  <HiddenSlides>0</HiddenSlides>
  <MMClips>6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Arial</vt:lpstr>
      <vt:lpstr>Calibri</vt:lpstr>
      <vt:lpstr>Calibri Light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zaineb.alhakeem@iuc.edu.iq</dc:creator>
  <cp:lastModifiedBy>zaineb.alhakeem@iuc.edu.iq</cp:lastModifiedBy>
  <cp:revision>1</cp:revision>
  <dcterms:created xsi:type="dcterms:W3CDTF">2023-09-18T17:03:25Z</dcterms:created>
  <dcterms:modified xsi:type="dcterms:W3CDTF">2023-09-18T17:03:40Z</dcterms:modified>
</cp:coreProperties>
</file>